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C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921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Portada. La presentación dura entre 5 y 7 minutos y explica el método MICMAC sin dar por supuesto ningún conocimiento previo. Al terminar, cualquier persona debe poder responder a qué es, para qué sirve, cómo se hace y qué se obtiene.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Enumerar los factores de un problema es relativamente fácil. Lo difícil es saber cuáles condicionan a los demás y cuáles solo reflejan lo que ocurre a su alrededor.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Primero la idea en lenguaje corriente; después el nombre técnico. Motricidad es la influencia que una variable ejerce; dependencia, la que recibe. Las influencias indirectas son las que el método calcula por sí mismo.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es la idea que sostiene todo el método: pasar de una lista de factores a un sistema de relaciones entre ellos.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Siete pasos. El cuarto —valorar las relaciones— concentra el esfuerzo del panel y es el que explicaremos con detalle.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Problema, variables y panel. El panel importa porque la composición del grupo condiciona qué variables entran en el inventario.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Diapositiva central. Cada celda responde siempre a la misma pregunta, y solo a relaciones directas: si A influye sobre C únicamente a través de B, esa celda vale 0 y el método calculará la relación por sí mismo.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resultado no es una simple suma de la matriz: el método compone las relaciones y revela influencias que el panel no había declarado directamente.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Cruzando motricidad y dependencia se obtiene el papel de cada variable. La banda central es deliberada: donde el método no puede distinguir, no clasifica.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 cautelas que evitan los dos errores de lectura más frecuentes: confundir potencial con predicción y confundir influencia con palanca de acción.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Cierre. La secuencia completa del método en una línea, y la idea con la que conviene quedarse.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6692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IntelKIT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2402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40" dirty="0">
                <a:solidFill>
                  <a:srgbClr val="8FB4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MÓDULO 01 · ANÁLISIS ESTRUCTURAL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633472"/>
            <a:ext cx="6766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kern="0" spc="-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</a:t>
            </a:r>
            <a:endParaRPr lang="en-US" sz="6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977640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800" dirty="0">
                <a:solidFill>
                  <a:srgbClr val="D6E4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Entender cómo se relacionan los factores de un problema.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59893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FA3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Matriz de Impactos Cruzados — Multiplicación Aplicada a una Clasificación   ·   Metodología de Michel Godet, conforme al Cahier LIPSOR SR-10</a:t>
            </a:r>
            <a:endParaRPr lang="en-US" sz="950" dirty="0"/>
          </a:p>
        </p:txBody>
      </p:sp>
      <p:pic>
        <p:nvPicPr>
          <p:cNvPr id="7" name="Image 0" descr="/home/claude/chars/p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1783080"/>
            <a:ext cx="374904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· EL PUNTO DE PARTIDA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932688"/>
            <a:ext cx="105457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76"/>
              </a:lnSpc>
              <a:buNone/>
            </a:pPr>
            <a:r>
              <a:rPr lang="en-US" sz="32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¿Qué problema resuelve?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00"/>
              </a:lnSpc>
              <a:buNone/>
            </a:pPr>
            <a:r>
              <a:rPr lang="en-US" sz="2300" b="1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problemas tienen muchos factores relacionados.</a:t>
            </a:r>
            <a:endParaRPr lang="en-US" sz="23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310128"/>
            <a:ext cx="5029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00"/>
              </a:lnSpc>
              <a:buNone/>
            </a:pPr>
            <a:r>
              <a:rPr lang="en-US" sz="2300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 difícil no es solo identificarlos, sino entender qué influye sobre qué.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 flipV="1">
            <a:off x="6446520" y="2212848"/>
            <a:ext cx="1737360" cy="27432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 flipV="1">
            <a:off x="5943600" y="2487168"/>
            <a:ext cx="502920" cy="155448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8183880" y="2212848"/>
            <a:ext cx="640080" cy="137160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 flipV="1">
            <a:off x="7589520" y="3584448"/>
            <a:ext cx="1234440" cy="1152144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5943600" y="4041648"/>
            <a:ext cx="1645920" cy="694944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6446520" y="2487168"/>
            <a:ext cx="822960" cy="82296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 flipV="1">
            <a:off x="7269480" y="2212848"/>
            <a:ext cx="914400" cy="109728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7269480" y="3310128"/>
            <a:ext cx="320040" cy="1426464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 flipV="1">
            <a:off x="5943600" y="3310128"/>
            <a:ext cx="1325880" cy="73152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6309360" y="2350008"/>
            <a:ext cx="274320" cy="274320"/>
          </a:xfrm>
          <a:prstGeom prst="ellipse">
            <a:avLst/>
          </a:prstGeom>
          <a:solidFill>
            <a:srgbClr val="0A3D6E"/>
          </a:solidFill>
          <a:ln w="12700">
            <a:solidFill>
              <a:srgbClr val="0A3D6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8046720" y="2075688"/>
            <a:ext cx="274320" cy="274320"/>
          </a:xfrm>
          <a:prstGeom prst="ellipse">
            <a:avLst/>
          </a:prstGeom>
          <a:solidFill>
            <a:srgbClr val="0A3D6E"/>
          </a:solidFill>
          <a:ln w="12700">
            <a:solidFill>
              <a:srgbClr val="0A3D6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8686800" y="3447288"/>
            <a:ext cx="274320" cy="274320"/>
          </a:xfrm>
          <a:prstGeom prst="ellipse">
            <a:avLst/>
          </a:prstGeom>
          <a:solidFill>
            <a:srgbClr val="0A3D6E"/>
          </a:solidFill>
          <a:ln w="12700">
            <a:solidFill>
              <a:srgbClr val="0A3D6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7452360" y="4599432"/>
            <a:ext cx="274320" cy="274320"/>
          </a:xfrm>
          <a:prstGeom prst="ellipse">
            <a:avLst/>
          </a:prstGeom>
          <a:solidFill>
            <a:srgbClr val="0A3D6E"/>
          </a:solidFill>
          <a:ln w="12700">
            <a:solidFill>
              <a:srgbClr val="0A3D6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5806440" y="3904488"/>
            <a:ext cx="274320" cy="274320"/>
          </a:xfrm>
          <a:prstGeom prst="ellipse">
            <a:avLst/>
          </a:prstGeom>
          <a:solidFill>
            <a:srgbClr val="0A3D6E"/>
          </a:solidFill>
          <a:ln w="12700">
            <a:solidFill>
              <a:srgbClr val="0A3D6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7077456" y="3118104"/>
            <a:ext cx="384048" cy="384048"/>
          </a:xfrm>
          <a:prstGeom prst="ellipse">
            <a:avLst/>
          </a:prstGeom>
          <a:solidFill>
            <a:srgbClr val="0B62B8"/>
          </a:solidFill>
          <a:ln w="12700">
            <a:solidFill>
              <a:srgbClr val="0B62B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19"/>
          <p:cNvSpPr txBox="1"/>
          <p:nvPr/>
        </p:nvSpPr>
        <p:spPr>
          <a:xfrm>
            <a:off x="5486400" y="5230368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Factores que se influyen unos a otros.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82296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· IntelKIT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· PARA QUÉ SIRVE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932688"/>
            <a:ext cx="105457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76"/>
              </a:lnSpc>
              <a:buNone/>
            </a:pPr>
            <a:r>
              <a:rPr lang="en-US" sz="32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¿Para qué sirve MICMAC?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74520"/>
            <a:ext cx="77724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1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ayuda a descubrir qué factores están moviendo un problema y cuáles están, sobre todo, recibiendo sus efectos.</a:t>
            </a:r>
            <a:endParaRPr lang="en-US" sz="2100" dirty="0"/>
          </a:p>
        </p:txBody>
      </p:sp>
      <p:pic>
        <p:nvPicPr>
          <p:cNvPr id="5" name="Image 0" descr="/home/claude/chars/p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5712" y="1627632"/>
            <a:ext cx="2050688" cy="21031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22960" y="3950208"/>
            <a:ext cx="3218688" cy="175564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 txBox="1"/>
          <p:nvPr/>
        </p:nvSpPr>
        <p:spPr>
          <a:xfrm>
            <a:off x="1152144" y="4187952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45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Cuánto mueve una variable a todas las demás.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1152144" y="51389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INFLUENCIA · MOTRICIDAD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517136" y="3950208"/>
            <a:ext cx="3218688" cy="175564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 txBox="1"/>
          <p:nvPr/>
        </p:nvSpPr>
        <p:spPr>
          <a:xfrm>
            <a:off x="4846320" y="4187952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45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Cuánto la mueven a ella las demás.</a:t>
            </a:r>
            <a:endParaRPr lang="en-US" sz="1450" dirty="0"/>
          </a:p>
        </p:txBody>
      </p:sp>
      <p:sp>
        <p:nvSpPr>
          <p:cNvPr id="11" name="Text 8"/>
          <p:cNvSpPr txBox="1"/>
          <p:nvPr/>
        </p:nvSpPr>
        <p:spPr>
          <a:xfrm>
            <a:off x="4846320" y="51389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DEPENDENCIA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8211312" y="3950208"/>
            <a:ext cx="3218688" cy="175564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0"/>
          <p:cNvSpPr txBox="1"/>
          <p:nvPr/>
        </p:nvSpPr>
        <p:spPr>
          <a:xfrm>
            <a:off x="8540496" y="4187952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45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 que le llega dando un rodeo, a través de otras variables.</a:t>
            </a:r>
            <a:endParaRPr lang="en-US" sz="1450" dirty="0"/>
          </a:p>
        </p:txBody>
      </p:sp>
      <p:sp>
        <p:nvSpPr>
          <p:cNvPr id="14" name="Text 11"/>
          <p:cNvSpPr txBox="1"/>
          <p:nvPr/>
        </p:nvSpPr>
        <p:spPr>
          <a:xfrm>
            <a:off x="8540496" y="513892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INFLUENCIAS INDIRECTAS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296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· IntelKIT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3D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00" dirty="0">
                <a:solidFill>
                  <a:srgbClr val="7FA3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· LA IDEA CLAVE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78992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factores no están aislados:</a:t>
            </a:r>
            <a:endParaRPr lang="en-US" sz="29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627632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9FC3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forman un sistema de relaciones.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76148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6E8F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LISTA DE FACTORES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822960" y="3310128"/>
            <a:ext cx="182880" cy="182880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1188720" y="3401568"/>
            <a:ext cx="1691640" cy="0"/>
          </a:xfrm>
          <a:prstGeom prst="line">
            <a:avLst/>
          </a:prstGeom>
          <a:noFill/>
          <a:ln w="25400">
            <a:solidFill>
              <a:srgbClr val="17527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822960" y="3767328"/>
            <a:ext cx="182880" cy="182880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1188720" y="3858768"/>
            <a:ext cx="1563624" cy="0"/>
          </a:xfrm>
          <a:prstGeom prst="line">
            <a:avLst/>
          </a:prstGeom>
          <a:noFill/>
          <a:ln w="25400">
            <a:solidFill>
              <a:srgbClr val="17527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822960" y="4224528"/>
            <a:ext cx="182880" cy="182880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1188720" y="4315968"/>
            <a:ext cx="1435608" cy="0"/>
          </a:xfrm>
          <a:prstGeom prst="line">
            <a:avLst/>
          </a:prstGeom>
          <a:noFill/>
          <a:ln w="25400">
            <a:solidFill>
              <a:srgbClr val="17527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822960" y="4681728"/>
            <a:ext cx="182880" cy="182880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1188720" y="4773168"/>
            <a:ext cx="1307592" cy="0"/>
          </a:xfrm>
          <a:prstGeom prst="line">
            <a:avLst/>
          </a:prstGeom>
          <a:noFill/>
          <a:ln w="25400">
            <a:solidFill>
              <a:srgbClr val="17527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822960" y="5138928"/>
            <a:ext cx="182880" cy="182880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1188720" y="5230368"/>
            <a:ext cx="1179576" cy="0"/>
          </a:xfrm>
          <a:prstGeom prst="line">
            <a:avLst/>
          </a:prstGeom>
          <a:noFill/>
          <a:ln w="25400">
            <a:solidFill>
              <a:srgbClr val="17527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4"/>
          <p:cNvSpPr txBox="1"/>
          <p:nvPr/>
        </p:nvSpPr>
        <p:spPr>
          <a:xfrm>
            <a:off x="7269480" y="27614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9FC3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DE RELACIONES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 flipV="1">
            <a:off x="7818120" y="3310128"/>
            <a:ext cx="1554480" cy="365760"/>
          </a:xfrm>
          <a:prstGeom prst="line">
            <a:avLst/>
          </a:prstGeom>
          <a:noFill/>
          <a:ln w="12700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Shape 16"/>
          <p:cNvSpPr/>
          <p:nvPr/>
        </p:nvSpPr>
        <p:spPr>
          <a:xfrm>
            <a:off x="9372600" y="3310128"/>
            <a:ext cx="1554480" cy="548640"/>
          </a:xfrm>
          <a:prstGeom prst="line">
            <a:avLst/>
          </a:prstGeom>
          <a:noFill/>
          <a:ln w="12700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7"/>
          <p:cNvSpPr/>
          <p:nvPr/>
        </p:nvSpPr>
        <p:spPr>
          <a:xfrm flipV="1">
            <a:off x="10195560" y="3858768"/>
            <a:ext cx="731520" cy="1280160"/>
          </a:xfrm>
          <a:prstGeom prst="line">
            <a:avLst/>
          </a:prstGeom>
          <a:noFill/>
          <a:ln w="12700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Shape 18"/>
          <p:cNvSpPr/>
          <p:nvPr/>
        </p:nvSpPr>
        <p:spPr>
          <a:xfrm>
            <a:off x="8183880" y="4983480"/>
            <a:ext cx="2011680" cy="155448"/>
          </a:xfrm>
          <a:prstGeom prst="line">
            <a:avLst/>
          </a:prstGeom>
          <a:noFill/>
          <a:ln w="12700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19"/>
          <p:cNvSpPr/>
          <p:nvPr/>
        </p:nvSpPr>
        <p:spPr>
          <a:xfrm>
            <a:off x="7818120" y="3675888"/>
            <a:ext cx="365760" cy="1307592"/>
          </a:xfrm>
          <a:prstGeom prst="line">
            <a:avLst/>
          </a:prstGeom>
          <a:noFill/>
          <a:ln w="12700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Shape 20"/>
          <p:cNvSpPr/>
          <p:nvPr/>
        </p:nvSpPr>
        <p:spPr>
          <a:xfrm>
            <a:off x="7818120" y="3675888"/>
            <a:ext cx="1463040" cy="640080"/>
          </a:xfrm>
          <a:prstGeom prst="line">
            <a:avLst/>
          </a:prstGeom>
          <a:noFill/>
          <a:ln w="12700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Shape 21"/>
          <p:cNvSpPr/>
          <p:nvPr/>
        </p:nvSpPr>
        <p:spPr>
          <a:xfrm flipV="1">
            <a:off x="9281160" y="3310128"/>
            <a:ext cx="91440" cy="1005840"/>
          </a:xfrm>
          <a:prstGeom prst="line">
            <a:avLst/>
          </a:prstGeom>
          <a:noFill/>
          <a:ln w="12700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Shape 22"/>
          <p:cNvSpPr/>
          <p:nvPr/>
        </p:nvSpPr>
        <p:spPr>
          <a:xfrm flipV="1">
            <a:off x="9281160" y="3858768"/>
            <a:ext cx="1645920" cy="457200"/>
          </a:xfrm>
          <a:prstGeom prst="line">
            <a:avLst/>
          </a:prstGeom>
          <a:noFill/>
          <a:ln w="12700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Shape 23"/>
          <p:cNvSpPr/>
          <p:nvPr/>
        </p:nvSpPr>
        <p:spPr>
          <a:xfrm>
            <a:off x="9281160" y="4315968"/>
            <a:ext cx="914400" cy="822960"/>
          </a:xfrm>
          <a:prstGeom prst="line">
            <a:avLst/>
          </a:prstGeom>
          <a:noFill/>
          <a:ln w="12700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Shape 24"/>
          <p:cNvSpPr/>
          <p:nvPr/>
        </p:nvSpPr>
        <p:spPr>
          <a:xfrm flipV="1">
            <a:off x="8183880" y="4315968"/>
            <a:ext cx="1097280" cy="667512"/>
          </a:xfrm>
          <a:prstGeom prst="line">
            <a:avLst/>
          </a:prstGeom>
          <a:noFill/>
          <a:ln w="12700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Shape 25"/>
          <p:cNvSpPr/>
          <p:nvPr/>
        </p:nvSpPr>
        <p:spPr>
          <a:xfrm>
            <a:off x="7690104" y="3547872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9" name="Shape 26"/>
          <p:cNvSpPr/>
          <p:nvPr/>
        </p:nvSpPr>
        <p:spPr>
          <a:xfrm>
            <a:off x="9244584" y="3182112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Shape 27"/>
          <p:cNvSpPr/>
          <p:nvPr/>
        </p:nvSpPr>
        <p:spPr>
          <a:xfrm>
            <a:off x="10799064" y="3730752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Shape 28"/>
          <p:cNvSpPr/>
          <p:nvPr/>
        </p:nvSpPr>
        <p:spPr>
          <a:xfrm>
            <a:off x="10067544" y="5010912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2" name="Shape 29"/>
          <p:cNvSpPr/>
          <p:nvPr/>
        </p:nvSpPr>
        <p:spPr>
          <a:xfrm>
            <a:off x="8055864" y="4855464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3" name="Shape 30"/>
          <p:cNvSpPr/>
          <p:nvPr/>
        </p:nvSpPr>
        <p:spPr>
          <a:xfrm>
            <a:off x="9098280" y="4133088"/>
            <a:ext cx="365760" cy="365760"/>
          </a:xfrm>
          <a:prstGeom prst="ellipse">
            <a:avLst/>
          </a:prstGeom>
          <a:solidFill>
            <a:srgbClr val="9FC3E4"/>
          </a:solidFill>
          <a:ln w="12700">
            <a:solidFill>
              <a:srgbClr val="9FC3E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4" name="Text 31"/>
          <p:cNvSpPr txBox="1"/>
          <p:nvPr/>
        </p:nvSpPr>
        <p:spPr>
          <a:xfrm>
            <a:off x="82296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8F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· IntelKIT</a:t>
            </a:r>
            <a:endParaRPr lang="en-US" sz="900" dirty="0"/>
          </a:p>
        </p:txBody>
      </p:sp>
      <p:sp>
        <p:nvSpPr>
          <p:cNvPr id="35" name="Text 32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8F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900" dirty="0"/>
          </a:p>
        </p:txBody>
      </p:sp>
      <p:sp>
        <p:nvSpPr>
          <p:cNvPr id="36" name="Flecha derecha 35">
            <a:extLst>
              <a:ext uri="{FF2B5EF4-FFF2-40B4-BE49-F238E27FC236}">
                <a16:creationId xmlns:a16="http://schemas.microsoft.com/office/drawing/2014/main" id="{BF677C25-9C12-08A6-7465-B39358D416DA}"/>
              </a:ext>
            </a:extLst>
          </p:cNvPr>
          <p:cNvSpPr/>
          <p:nvPr/>
        </p:nvSpPr>
        <p:spPr>
          <a:xfrm>
            <a:off x="3959352" y="3986784"/>
            <a:ext cx="2753248" cy="585216"/>
          </a:xfrm>
          <a:prstGeom prst="rightArrow">
            <a:avLst/>
          </a:prstGeom>
          <a:solidFill>
            <a:srgbClr val="A0C3E5"/>
          </a:solid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· EL RECORRIDO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932688"/>
            <a:ext cx="105457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76"/>
              </a:lnSpc>
              <a:buNone/>
            </a:pPr>
            <a:r>
              <a:rPr lang="en-US" sz="32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¿Cómo se hace?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240280"/>
            <a:ext cx="2377440" cy="138988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1115568" y="244144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115568" y="2898648"/>
            <a:ext cx="179222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Definir el problema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566160" y="2240280"/>
            <a:ext cx="2377440" cy="138988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 txBox="1"/>
          <p:nvPr/>
        </p:nvSpPr>
        <p:spPr>
          <a:xfrm>
            <a:off x="3858768" y="244144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3858768" y="2898648"/>
            <a:ext cx="179222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Identificar variables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309360" y="2240280"/>
            <a:ext cx="2377440" cy="138988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 txBox="1"/>
          <p:nvPr/>
        </p:nvSpPr>
        <p:spPr>
          <a:xfrm>
            <a:off x="6601968" y="244144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6601968" y="2898648"/>
            <a:ext cx="179222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Formar el panel de expertos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9052560" y="2240280"/>
            <a:ext cx="2377440" cy="1389888"/>
          </a:xfrm>
          <a:prstGeom prst="rect">
            <a:avLst/>
          </a:prstGeom>
          <a:solidFill>
            <a:srgbClr val="E3EDF8"/>
          </a:solidFill>
          <a:ln w="9525">
            <a:solidFill>
              <a:srgbClr val="0B62B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 txBox="1"/>
          <p:nvPr/>
        </p:nvSpPr>
        <p:spPr>
          <a:xfrm>
            <a:off x="9345168" y="244144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9345168" y="2898648"/>
            <a:ext cx="179222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Valorar las relaciones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822960" y="3931920"/>
            <a:ext cx="2377440" cy="138988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 txBox="1"/>
          <p:nvPr/>
        </p:nvSpPr>
        <p:spPr>
          <a:xfrm>
            <a:off x="1115568" y="413308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1115568" y="4590288"/>
            <a:ext cx="179222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Analizar resultados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3566160" y="3931920"/>
            <a:ext cx="2377440" cy="138988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 txBox="1"/>
          <p:nvPr/>
        </p:nvSpPr>
        <p:spPr>
          <a:xfrm>
            <a:off x="3858768" y="413308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3858768" y="4590288"/>
            <a:ext cx="179222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Interpretar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309360" y="3931920"/>
            <a:ext cx="2377440" cy="138988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 txBox="1"/>
          <p:nvPr/>
        </p:nvSpPr>
        <p:spPr>
          <a:xfrm>
            <a:off x="6601968" y="4133088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6601968" y="4590288"/>
            <a:ext cx="179222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Extraer conclusiones</a:t>
            </a:r>
            <a:endParaRPr lang="en-US" sz="1350" dirty="0"/>
          </a:p>
        </p:txBody>
      </p:sp>
      <p:sp>
        <p:nvSpPr>
          <p:cNvPr id="26" name="Text 23"/>
          <p:cNvSpPr txBox="1"/>
          <p:nvPr/>
        </p:nvSpPr>
        <p:spPr>
          <a:xfrm>
            <a:off x="822960" y="562356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pasos 1 a 3 preparan el estudio. El paso 4 es el trabajo del panel. Los pasos 5 a 7 leen lo que el método ha calculado.</a:t>
            </a:r>
            <a:endParaRPr lang="en-US" sz="1250" dirty="0"/>
          </a:p>
        </p:txBody>
      </p:sp>
      <p:sp>
        <p:nvSpPr>
          <p:cNvPr id="27" name="Text 24"/>
          <p:cNvSpPr txBox="1"/>
          <p:nvPr/>
        </p:nvSpPr>
        <p:spPr>
          <a:xfrm>
            <a:off x="82296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· IntelKIT</a:t>
            </a:r>
            <a:endParaRPr lang="en-US" sz="900" dirty="0"/>
          </a:p>
        </p:txBody>
      </p:sp>
      <p:sp>
        <p:nvSpPr>
          <p:cNvPr id="28" name="Text 25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900" dirty="0"/>
          </a:p>
        </p:txBody>
      </p:sp>
      <p:pic>
        <p:nvPicPr>
          <p:cNvPr id="29" name="Image 0" descr="/home/claude/chars/p06.png">
            <a:extLst>
              <a:ext uri="{FF2B5EF4-FFF2-40B4-BE49-F238E27FC236}">
                <a16:creationId xmlns:a16="http://schemas.microsoft.com/office/drawing/2014/main" id="{26550602-EA74-BBE9-F029-0648C885B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268" y="4270248"/>
            <a:ext cx="2184663" cy="18025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· PASOS 1 A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932688"/>
            <a:ext cx="105457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76"/>
              </a:lnSpc>
              <a:buNone/>
            </a:pPr>
            <a:r>
              <a:rPr lang="en-US" sz="32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tres primeros pasos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606040"/>
            <a:ext cx="2606040" cy="2011680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1133856" y="2798064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133856" y="3218688"/>
            <a:ext cx="19842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Problema</a:t>
            </a:r>
            <a:endParaRPr lang="en-US" sz="1700" dirty="0"/>
          </a:p>
          <a:p>
            <a:pPr marL="0" indent="0">
              <a:buNone/>
            </a:pPr>
            <a:r>
              <a:rPr lang="en-US" sz="125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Qué queremos entender y en qué horizonte de tiempo.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3429000" y="338328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749040" y="2606040"/>
            <a:ext cx="2606040" cy="2011680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 txBox="1"/>
          <p:nvPr/>
        </p:nvSpPr>
        <p:spPr>
          <a:xfrm>
            <a:off x="4059936" y="2798064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059936" y="3218688"/>
            <a:ext cx="19842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Variables</a:t>
            </a:r>
            <a:endParaRPr lang="en-US" sz="1700" dirty="0"/>
          </a:p>
          <a:p>
            <a:pPr marL="0" indent="0">
              <a:buNone/>
            </a:pPr>
            <a:r>
              <a:rPr lang="en-US" sz="125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factores que forman el sistema, definidos uno a uno.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355080" y="338328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675120" y="2606040"/>
            <a:ext cx="2606040" cy="2011680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 txBox="1"/>
          <p:nvPr/>
        </p:nvSpPr>
        <p:spPr>
          <a:xfrm>
            <a:off x="6986016" y="2798064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986016" y="3218688"/>
            <a:ext cx="19842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Panel de expertos</a:t>
            </a:r>
            <a:endParaRPr lang="en-US" sz="1700" dirty="0"/>
          </a:p>
          <a:p>
            <a:pPr marL="0" indent="0">
              <a:buNone/>
            </a:pPr>
            <a:r>
              <a:rPr lang="en-US" sz="125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 personas que valoran las relaciones.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822960" y="4956048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 estos tres elementos no hay estudio: definen qué se analiza, con qué piezas y con qué criterio.</a:t>
            </a:r>
            <a:endParaRPr lang="en-US" sz="1350" dirty="0"/>
          </a:p>
        </p:txBody>
      </p:sp>
      <p:sp>
        <p:nvSpPr>
          <p:cNvPr id="17" name="Text 14"/>
          <p:cNvSpPr txBox="1"/>
          <p:nvPr/>
        </p:nvSpPr>
        <p:spPr>
          <a:xfrm>
            <a:off x="82296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· IntelKIT</a:t>
            </a: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· LA MATRIZ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932688"/>
            <a:ext cx="105457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76"/>
              </a:lnSpc>
              <a:buNone/>
            </a:pPr>
            <a:r>
              <a:rPr lang="en-US" sz="32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· Valorar las relaciones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901952" y="2542032"/>
            <a:ext cx="8686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2770632" y="2542032"/>
            <a:ext cx="868680" cy="71323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 txBox="1"/>
          <p:nvPr/>
        </p:nvSpPr>
        <p:spPr>
          <a:xfrm>
            <a:off x="2770632" y="25420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3639312" y="2542032"/>
            <a:ext cx="868680" cy="71323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 txBox="1"/>
          <p:nvPr/>
        </p:nvSpPr>
        <p:spPr>
          <a:xfrm>
            <a:off x="3639312" y="25420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507992" y="2542032"/>
            <a:ext cx="868680" cy="713232"/>
          </a:xfrm>
          <a:prstGeom prst="rect">
            <a:avLst/>
          </a:prstGeom>
          <a:solidFill>
            <a:srgbClr val="E3EDF8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 txBox="1"/>
          <p:nvPr/>
        </p:nvSpPr>
        <p:spPr>
          <a:xfrm>
            <a:off x="4507992" y="25420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1901952" y="3255264"/>
            <a:ext cx="868680" cy="71323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 txBox="1"/>
          <p:nvPr/>
        </p:nvSpPr>
        <p:spPr>
          <a:xfrm>
            <a:off x="1901952" y="325526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2770632" y="3255264"/>
            <a:ext cx="868680" cy="71323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 txBox="1"/>
          <p:nvPr/>
        </p:nvSpPr>
        <p:spPr>
          <a:xfrm>
            <a:off x="2770632" y="325526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3639312" y="3255264"/>
            <a:ext cx="8686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 txBox="1"/>
          <p:nvPr/>
        </p:nvSpPr>
        <p:spPr>
          <a:xfrm>
            <a:off x="3639312" y="325526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4507992" y="3255264"/>
            <a:ext cx="8686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 txBox="1"/>
          <p:nvPr/>
        </p:nvSpPr>
        <p:spPr>
          <a:xfrm>
            <a:off x="4507992" y="325526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1901952" y="3968496"/>
            <a:ext cx="868680" cy="713232"/>
          </a:xfrm>
          <a:prstGeom prst="rect">
            <a:avLst/>
          </a:prstGeom>
          <a:solidFill>
            <a:srgbClr val="E3EDF8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 txBox="1"/>
          <p:nvPr/>
        </p:nvSpPr>
        <p:spPr>
          <a:xfrm>
            <a:off x="1901952" y="396849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2770632" y="3968496"/>
            <a:ext cx="8686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20"/>
          <p:cNvSpPr txBox="1"/>
          <p:nvPr/>
        </p:nvSpPr>
        <p:spPr>
          <a:xfrm>
            <a:off x="2770632" y="396849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3639312" y="3968496"/>
            <a:ext cx="868680" cy="71323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Text 22"/>
          <p:cNvSpPr txBox="1"/>
          <p:nvPr/>
        </p:nvSpPr>
        <p:spPr>
          <a:xfrm>
            <a:off x="3639312" y="396849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4507992" y="3968496"/>
            <a:ext cx="868680" cy="713232"/>
          </a:xfrm>
          <a:prstGeom prst="rect">
            <a:avLst/>
          </a:prstGeom>
          <a:solidFill>
            <a:srgbClr val="0B62B8"/>
          </a:solidFill>
          <a:ln w="15875">
            <a:solidFill>
              <a:srgbClr val="0B62B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Text 24"/>
          <p:cNvSpPr txBox="1"/>
          <p:nvPr/>
        </p:nvSpPr>
        <p:spPr>
          <a:xfrm>
            <a:off x="4507992" y="396849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100" dirty="0"/>
          </a:p>
        </p:txBody>
      </p:sp>
      <p:sp>
        <p:nvSpPr>
          <p:cNvPr id="27" name="Shape 25"/>
          <p:cNvSpPr/>
          <p:nvPr/>
        </p:nvSpPr>
        <p:spPr>
          <a:xfrm>
            <a:off x="1901952" y="4681728"/>
            <a:ext cx="868680" cy="71323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6"/>
          <p:cNvSpPr txBox="1"/>
          <p:nvPr/>
        </p:nvSpPr>
        <p:spPr>
          <a:xfrm>
            <a:off x="1901952" y="4681728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2770632" y="4681728"/>
            <a:ext cx="8686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Text 28"/>
          <p:cNvSpPr txBox="1"/>
          <p:nvPr/>
        </p:nvSpPr>
        <p:spPr>
          <a:xfrm>
            <a:off x="2770632" y="4681728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3639312" y="4681728"/>
            <a:ext cx="8686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2" name="Text 30"/>
          <p:cNvSpPr txBox="1"/>
          <p:nvPr/>
        </p:nvSpPr>
        <p:spPr>
          <a:xfrm>
            <a:off x="3639312" y="4681728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4507992" y="4681728"/>
            <a:ext cx="868680" cy="71323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4" name="Text 32"/>
          <p:cNvSpPr txBox="1"/>
          <p:nvPr/>
        </p:nvSpPr>
        <p:spPr>
          <a:xfrm>
            <a:off x="4507992" y="4681728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</a:t>
            </a:r>
            <a:endParaRPr lang="en-US" sz="1700" dirty="0"/>
          </a:p>
        </p:txBody>
      </p:sp>
      <p:sp>
        <p:nvSpPr>
          <p:cNvPr id="35" name="Text 33"/>
          <p:cNvSpPr txBox="1"/>
          <p:nvPr/>
        </p:nvSpPr>
        <p:spPr>
          <a:xfrm>
            <a:off x="2770632" y="21762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2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COLUMNA · variable influida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731520" y="3255264"/>
            <a:ext cx="10789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1300"/>
              </a:lnSpc>
              <a:buNone/>
            </a:pPr>
            <a:r>
              <a:rPr lang="en-US" sz="900" b="1" kern="0" spc="12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FILA</a:t>
            </a:r>
            <a:endParaRPr lang="en-US" sz="900" dirty="0"/>
          </a:p>
          <a:p>
            <a:pPr marL="0" indent="0" algn="r">
              <a:lnSpc>
                <a:spcPts val="1300"/>
              </a:lnSpc>
              <a:buNone/>
            </a:pPr>
            <a:r>
              <a:rPr lang="en-US" sz="900" b="1" kern="0" spc="12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variable</a:t>
            </a:r>
            <a:endParaRPr lang="en-US" sz="900" dirty="0"/>
          </a:p>
          <a:p>
            <a:pPr marL="0" indent="0" algn="r">
              <a:lnSpc>
                <a:spcPts val="1300"/>
              </a:lnSpc>
              <a:buNone/>
            </a:pPr>
            <a:r>
              <a:rPr lang="en-US" sz="900" b="1" kern="0" spc="12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 influye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731520" y="5650992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 → C = 3</a:t>
            </a:r>
            <a:r>
              <a:rPr lang="en-US" sz="125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·   B ejerce una influencia fuerte sobre C.</a:t>
            </a:r>
            <a:endParaRPr lang="en-US" sz="1250" dirty="0"/>
          </a:p>
        </p:txBody>
      </p:sp>
      <p:sp>
        <p:nvSpPr>
          <p:cNvPr id="39" name="Shape 36"/>
          <p:cNvSpPr/>
          <p:nvPr/>
        </p:nvSpPr>
        <p:spPr>
          <a:xfrm>
            <a:off x="7882128" y="1920240"/>
            <a:ext cx="3483864" cy="129844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0" name="Text 37"/>
          <p:cNvSpPr txBox="1"/>
          <p:nvPr/>
        </p:nvSpPr>
        <p:spPr>
          <a:xfrm>
            <a:off x="8138160" y="2066544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«¿La variable de la fila influye directamente sobre la variable de la columna?»</a:t>
            </a:r>
            <a:endParaRPr lang="en-US" sz="1300" dirty="0"/>
          </a:p>
        </p:txBody>
      </p:sp>
      <p:sp>
        <p:nvSpPr>
          <p:cNvPr id="41" name="Text 38"/>
          <p:cNvSpPr txBox="1"/>
          <p:nvPr/>
        </p:nvSpPr>
        <p:spPr>
          <a:xfrm>
            <a:off x="7882128" y="3255264"/>
            <a:ext cx="3483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8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ESCALA</a:t>
            </a:r>
            <a:endParaRPr lang="en-US" sz="950" dirty="0"/>
          </a:p>
        </p:txBody>
      </p:sp>
      <p:sp>
        <p:nvSpPr>
          <p:cNvPr id="42" name="Shape 39"/>
          <p:cNvSpPr/>
          <p:nvPr/>
        </p:nvSpPr>
        <p:spPr>
          <a:xfrm>
            <a:off x="7882128" y="3584448"/>
            <a:ext cx="347472" cy="34747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3" name="Text 40"/>
          <p:cNvSpPr txBox="1"/>
          <p:nvPr/>
        </p:nvSpPr>
        <p:spPr>
          <a:xfrm>
            <a:off x="7882128" y="35844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1250" dirty="0"/>
          </a:p>
        </p:txBody>
      </p:sp>
      <p:sp>
        <p:nvSpPr>
          <p:cNvPr id="44" name="Text 41"/>
          <p:cNvSpPr txBox="1"/>
          <p:nvPr/>
        </p:nvSpPr>
        <p:spPr>
          <a:xfrm>
            <a:off x="8375904" y="3584448"/>
            <a:ext cx="29900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 influencia</a:t>
            </a:r>
            <a:endParaRPr lang="en-US" sz="1250" dirty="0"/>
          </a:p>
        </p:txBody>
      </p:sp>
      <p:sp>
        <p:nvSpPr>
          <p:cNvPr id="45" name="Shape 42"/>
          <p:cNvSpPr/>
          <p:nvPr/>
        </p:nvSpPr>
        <p:spPr>
          <a:xfrm>
            <a:off x="7882128" y="4005072"/>
            <a:ext cx="347472" cy="34747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6" name="Text 43"/>
          <p:cNvSpPr txBox="1"/>
          <p:nvPr/>
        </p:nvSpPr>
        <p:spPr>
          <a:xfrm>
            <a:off x="7882128" y="400507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250" dirty="0"/>
          </a:p>
        </p:txBody>
      </p:sp>
      <p:sp>
        <p:nvSpPr>
          <p:cNvPr id="47" name="Text 44"/>
          <p:cNvSpPr txBox="1"/>
          <p:nvPr/>
        </p:nvSpPr>
        <p:spPr>
          <a:xfrm>
            <a:off x="8375904" y="4005072"/>
            <a:ext cx="29900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Influencia débil</a:t>
            </a:r>
            <a:endParaRPr lang="en-US" sz="1250" dirty="0"/>
          </a:p>
        </p:txBody>
      </p:sp>
      <p:sp>
        <p:nvSpPr>
          <p:cNvPr id="48" name="Shape 45"/>
          <p:cNvSpPr/>
          <p:nvPr/>
        </p:nvSpPr>
        <p:spPr>
          <a:xfrm>
            <a:off x="7882128" y="4425696"/>
            <a:ext cx="347472" cy="34747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9" name="Text 46"/>
          <p:cNvSpPr txBox="1"/>
          <p:nvPr/>
        </p:nvSpPr>
        <p:spPr>
          <a:xfrm>
            <a:off x="7882128" y="44256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250" dirty="0"/>
          </a:p>
        </p:txBody>
      </p:sp>
      <p:sp>
        <p:nvSpPr>
          <p:cNvPr id="50" name="Text 47"/>
          <p:cNvSpPr txBox="1"/>
          <p:nvPr/>
        </p:nvSpPr>
        <p:spPr>
          <a:xfrm>
            <a:off x="8375904" y="4425696"/>
            <a:ext cx="29900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Influencia media</a:t>
            </a:r>
            <a:endParaRPr lang="en-US" sz="1250" dirty="0"/>
          </a:p>
        </p:txBody>
      </p:sp>
      <p:sp>
        <p:nvSpPr>
          <p:cNvPr id="51" name="Shape 48"/>
          <p:cNvSpPr/>
          <p:nvPr/>
        </p:nvSpPr>
        <p:spPr>
          <a:xfrm>
            <a:off x="7882128" y="4846320"/>
            <a:ext cx="347472" cy="347472"/>
          </a:xfrm>
          <a:prstGeom prst="rect">
            <a:avLst/>
          </a:prstGeom>
          <a:solidFill>
            <a:srgbClr val="0B62B8"/>
          </a:solidFill>
          <a:ln w="9525">
            <a:solidFill>
              <a:srgbClr val="0B62B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2" name="Text 49"/>
          <p:cNvSpPr txBox="1"/>
          <p:nvPr/>
        </p:nvSpPr>
        <p:spPr>
          <a:xfrm>
            <a:off x="7882128" y="484632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250" dirty="0"/>
          </a:p>
        </p:txBody>
      </p:sp>
      <p:sp>
        <p:nvSpPr>
          <p:cNvPr id="53" name="Text 50"/>
          <p:cNvSpPr txBox="1"/>
          <p:nvPr/>
        </p:nvSpPr>
        <p:spPr>
          <a:xfrm>
            <a:off x="8375904" y="4846320"/>
            <a:ext cx="29900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Influencia fuerte</a:t>
            </a:r>
            <a:endParaRPr lang="en-US" sz="1250" dirty="0"/>
          </a:p>
        </p:txBody>
      </p:sp>
      <p:sp>
        <p:nvSpPr>
          <p:cNvPr id="54" name="Shape 51"/>
          <p:cNvSpPr/>
          <p:nvPr/>
        </p:nvSpPr>
        <p:spPr>
          <a:xfrm>
            <a:off x="7882128" y="5266944"/>
            <a:ext cx="347472" cy="347472"/>
          </a:xfrm>
          <a:prstGeom prst="rect">
            <a:avLst/>
          </a:prstGeom>
          <a:solidFill>
            <a:srgbClr val="EDF0F4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5" name="Text 52"/>
          <p:cNvSpPr txBox="1"/>
          <p:nvPr/>
        </p:nvSpPr>
        <p:spPr>
          <a:xfrm>
            <a:off x="7882128" y="52669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250" dirty="0"/>
          </a:p>
        </p:txBody>
      </p:sp>
      <p:sp>
        <p:nvSpPr>
          <p:cNvPr id="56" name="Text 53"/>
          <p:cNvSpPr txBox="1"/>
          <p:nvPr/>
        </p:nvSpPr>
        <p:spPr>
          <a:xfrm>
            <a:off x="8375904" y="5266944"/>
            <a:ext cx="29900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Influencia potencial</a:t>
            </a:r>
            <a:endParaRPr lang="en-US" sz="1250" dirty="0"/>
          </a:p>
        </p:txBody>
      </p:sp>
      <p:sp>
        <p:nvSpPr>
          <p:cNvPr id="57" name="Text 54"/>
          <p:cNvSpPr txBox="1"/>
          <p:nvPr/>
        </p:nvSpPr>
        <p:spPr>
          <a:xfrm>
            <a:off x="7882128" y="5705856"/>
            <a:ext cx="34838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4 no significa «más fuerte que 3»: indica una relación que hoy no existe y podría aparecer dentro del horizonte del estudio.</a:t>
            </a:r>
            <a:endParaRPr lang="en-US" sz="950" dirty="0"/>
          </a:p>
        </p:txBody>
      </p:sp>
      <p:sp>
        <p:nvSpPr>
          <p:cNvPr id="58" name="Text 55"/>
          <p:cNvSpPr txBox="1"/>
          <p:nvPr/>
        </p:nvSpPr>
        <p:spPr>
          <a:xfrm>
            <a:off x="82296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· IntelKIT</a:t>
            </a:r>
            <a:endParaRPr lang="en-US" sz="900" dirty="0"/>
          </a:p>
        </p:txBody>
      </p:sp>
      <p:sp>
        <p:nvSpPr>
          <p:cNvPr id="59" name="Text 56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· EL CÁLCULO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932688"/>
            <a:ext cx="105457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76"/>
              </a:lnSpc>
              <a:buNone/>
            </a:pPr>
            <a:r>
              <a:rPr lang="en-US" sz="32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¿Qué hace MICMAC con la matriz?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7452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6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partir de las relaciones valoradas, el método estudia cómo se transmite la influencia dentro del sistema.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2697480"/>
            <a:ext cx="3218688" cy="148132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 txBox="1"/>
          <p:nvPr/>
        </p:nvSpPr>
        <p:spPr>
          <a:xfrm>
            <a:off x="1133856" y="2889504"/>
            <a:ext cx="2596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DIRECTA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33856" y="3255264"/>
            <a:ext cx="25968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 que el panel ha valorado directamente.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17136" y="2697480"/>
            <a:ext cx="3218688" cy="148132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 txBox="1"/>
          <p:nvPr/>
        </p:nvSpPr>
        <p:spPr>
          <a:xfrm>
            <a:off x="4828032" y="2889504"/>
            <a:ext cx="2596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INDIRECTA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828032" y="3255264"/>
            <a:ext cx="25968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influencia que aparece a través de otras variables.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211312" y="2697480"/>
            <a:ext cx="3218688" cy="148132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 txBox="1"/>
          <p:nvPr/>
        </p:nvSpPr>
        <p:spPr>
          <a:xfrm>
            <a:off x="8522208" y="2889504"/>
            <a:ext cx="2596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POTENCIAL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522208" y="3255264"/>
            <a:ext cx="25968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relación que todavía no existe, pero podría aparecer.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22960" y="4498848"/>
            <a:ext cx="3931920" cy="1298448"/>
          </a:xfrm>
          <a:prstGeom prst="rect">
            <a:avLst/>
          </a:prstGeom>
          <a:solidFill>
            <a:srgbClr val="E3EDF8"/>
          </a:solidFill>
          <a:ln w="9525">
            <a:solidFill>
              <a:srgbClr val="BBD3E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 txBox="1"/>
          <p:nvPr/>
        </p:nvSpPr>
        <p:spPr>
          <a:xfrm>
            <a:off x="1133856" y="4681728"/>
            <a:ext cx="33101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MOTRICIDAD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" y="5029200"/>
            <a:ext cx="33101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Cuánto influye una variable sobre las demás.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230368" y="4498848"/>
            <a:ext cx="3931920" cy="1298448"/>
          </a:xfrm>
          <a:prstGeom prst="rect">
            <a:avLst/>
          </a:prstGeom>
          <a:solidFill>
            <a:srgbClr val="E3EDF8"/>
          </a:solidFill>
          <a:ln w="9525">
            <a:solidFill>
              <a:srgbClr val="BBD3E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 txBox="1"/>
          <p:nvPr/>
        </p:nvSpPr>
        <p:spPr>
          <a:xfrm>
            <a:off x="5541264" y="4681728"/>
            <a:ext cx="33101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DEPENDENCIA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541264" y="5029200"/>
            <a:ext cx="33101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Cuánta influencia recibe de las demás.</a:t>
            </a:r>
            <a:endParaRPr lang="en-US" sz="1250" dirty="0"/>
          </a:p>
        </p:txBody>
      </p:sp>
      <p:pic>
        <p:nvPicPr>
          <p:cNvPr id="20" name="Image 0" descr="/home/claude/chars/p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2" y="4462272"/>
            <a:ext cx="2008159" cy="1517904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82296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· IntelKIT</a:t>
            </a:r>
            <a:endParaRPr lang="en-US" sz="900" dirty="0"/>
          </a:p>
        </p:txBody>
      </p:sp>
      <p:sp>
        <p:nvSpPr>
          <p:cNvPr id="22" name="Text 19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 · EL PLANO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96112"/>
            <a:ext cx="8412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186"/>
              </a:lnSpc>
              <a:buNone/>
            </a:pPr>
            <a:r>
              <a:rPr lang="en-US" sz="27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¿Qué papel juega cada variable</a:t>
            </a:r>
            <a:endParaRPr lang="en-US" sz="2700" dirty="0"/>
          </a:p>
          <a:p>
            <a:pPr marL="0" indent="0" algn="l">
              <a:lnSpc>
                <a:spcPts val="3186"/>
              </a:lnSpc>
              <a:buNone/>
            </a:pPr>
            <a:r>
              <a:rPr lang="en-US" sz="27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dentro del sistema?</a:t>
            </a:r>
            <a:endParaRPr lang="en-US" sz="2700" dirty="0"/>
          </a:p>
        </p:txBody>
      </p:sp>
      <p:pic>
        <p:nvPicPr>
          <p:cNvPr id="4" name="Image 0" descr="/home/claude/chars/p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3954" y="713232"/>
            <a:ext cx="1730326" cy="1645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60120" y="2048256"/>
            <a:ext cx="3675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1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↑  MOTRICIDAD · influencia que ejerce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960120" y="2395728"/>
            <a:ext cx="3310128" cy="3310128"/>
          </a:xfrm>
          <a:prstGeom prst="rect">
            <a:avLst/>
          </a:prstGeom>
          <a:solidFill>
            <a:srgbClr val="F7F9FB"/>
          </a:solidFill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4"/>
          <p:cNvSpPr/>
          <p:nvPr/>
        </p:nvSpPr>
        <p:spPr>
          <a:xfrm>
            <a:off x="960120" y="4050792"/>
            <a:ext cx="3310128" cy="0"/>
          </a:xfrm>
          <a:prstGeom prst="line">
            <a:avLst/>
          </a:prstGeom>
          <a:noFill/>
          <a:ln w="12700">
            <a:solidFill>
              <a:srgbClr val="C3CCD8"/>
            </a:solidFill>
            <a:prstDash val="dash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5"/>
          <p:cNvSpPr/>
          <p:nvPr/>
        </p:nvSpPr>
        <p:spPr>
          <a:xfrm>
            <a:off x="2615184" y="2395728"/>
            <a:ext cx="0" cy="3310128"/>
          </a:xfrm>
          <a:prstGeom prst="line">
            <a:avLst/>
          </a:prstGeom>
          <a:noFill/>
          <a:ln w="12700">
            <a:solidFill>
              <a:srgbClr val="C3CCD8"/>
            </a:solidFill>
            <a:prstDash val="dash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 txBox="1"/>
          <p:nvPr/>
        </p:nvSpPr>
        <p:spPr>
          <a:xfrm>
            <a:off x="1051560" y="2633472"/>
            <a:ext cx="1472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MOTRICES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2706624" y="2633472"/>
            <a:ext cx="1472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ENLACE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1051560" y="5157216"/>
            <a:ext cx="1472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EXCLUIDAS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2706624" y="5157216"/>
            <a:ext cx="1472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DEPENDIENTES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2084832" y="3685032"/>
            <a:ext cx="1060704" cy="731520"/>
          </a:xfrm>
          <a:prstGeom prst="ellipse">
            <a:avLst/>
          </a:prstGeom>
          <a:solidFill>
            <a:srgbClr val="EDF0F4"/>
          </a:solidFill>
          <a:ln w="9525">
            <a:solidFill>
              <a:srgbClr val="94A0AE"/>
            </a:solidFill>
            <a:prstDash val="dash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1"/>
          <p:cNvSpPr txBox="1"/>
          <p:nvPr/>
        </p:nvSpPr>
        <p:spPr>
          <a:xfrm>
            <a:off x="2084832" y="3685032"/>
            <a:ext cx="10607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6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PELOTÓN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960120" y="5815584"/>
            <a:ext cx="3675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11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DEPENDENCIA · influencia que recibe  →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5230368" y="239572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MOTRICES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5230368" y="2670048"/>
            <a:ext cx="6135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Influyen mucho y reciben poca influencia.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230368" y="318211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ENLACE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5230368" y="3456432"/>
            <a:ext cx="6135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Influyen mucho y también reciben mucha influencia.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5230368" y="396849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DEPENDIENTES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5230368" y="4242816"/>
            <a:ext cx="6135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Reciben mucha influencia de las demás.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5230368" y="47548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EXCLUIDAS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5230368" y="5029200"/>
            <a:ext cx="6135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Tienen poca relación con el resto del sistema.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5230368" y="5650992"/>
            <a:ext cx="6135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Pelotón · variables cuya posición no permite una clasificación concluyente.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82296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· IntelKIT</a:t>
            </a:r>
            <a:endParaRPr lang="en-US" sz="900" dirty="0"/>
          </a:p>
        </p:txBody>
      </p:sp>
      <p:sp>
        <p:nvSpPr>
          <p:cNvPr id="26" name="Text 23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 · LA LECTURA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932688"/>
            <a:ext cx="1054577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76"/>
              </a:lnSpc>
              <a:buNone/>
            </a:pPr>
            <a:r>
              <a:rPr lang="en-US" sz="32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los resultados a la interpretación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084832"/>
            <a:ext cx="3218688" cy="93268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822960" y="2084832"/>
            <a:ext cx="32186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4078224" y="2084832"/>
            <a:ext cx="40233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17136" y="2084832"/>
            <a:ext cx="3218688" cy="932688"/>
          </a:xfrm>
          <a:prstGeom prst="rect">
            <a:avLst/>
          </a:prstGeom>
          <a:solidFill>
            <a:srgbClr val="E3EDF8"/>
          </a:solidFill>
          <a:ln w="9525">
            <a:solidFill>
              <a:srgbClr val="BBD3E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 txBox="1"/>
          <p:nvPr/>
        </p:nvSpPr>
        <p:spPr>
          <a:xfrm>
            <a:off x="4517136" y="2084832"/>
            <a:ext cx="32186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62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Interpretación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7772400" y="2084832"/>
            <a:ext cx="40233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211312" y="2084832"/>
            <a:ext cx="3218688" cy="932688"/>
          </a:xfrm>
          <a:prstGeom prst="rect">
            <a:avLst/>
          </a:prstGeom>
          <a:solidFill>
            <a:srgbClr val="F7F9FB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 txBox="1"/>
          <p:nvPr/>
        </p:nvSpPr>
        <p:spPr>
          <a:xfrm>
            <a:off x="8211312" y="2084832"/>
            <a:ext cx="32186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Conclusiones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3273552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F1B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organiza y clasifica las relaciones. Interpretar qué significan en un contexto concreto corresponde al equipo de análisis.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22960" y="4005072"/>
            <a:ext cx="4041648" cy="1810512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 txBox="1"/>
          <p:nvPr/>
        </p:nvSpPr>
        <p:spPr>
          <a:xfrm>
            <a:off x="1115568" y="4206240"/>
            <a:ext cx="34564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relación potencial no es una predicción.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1115568" y="4846320"/>
            <a:ext cx="34564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valor 4 declara que una relación podría llegar a existir dentro del horizonte fijado. No afirma que vaya a ocurrir.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340096" y="4005072"/>
            <a:ext cx="4041648" cy="1810512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 txBox="1"/>
          <p:nvPr/>
        </p:nvSpPr>
        <p:spPr>
          <a:xfrm>
            <a:off x="5632704" y="4206240"/>
            <a:ext cx="34564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0A3D6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variable influyente no es automáticamente una solución.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632704" y="4846320"/>
            <a:ext cx="34564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200" dirty="0">
                <a:solidFill>
                  <a:srgbClr val="5A66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 motricidad alta indica que la variable condiciona el sistema, no que actuar sobre ella produzca el efecto deseado.</a:t>
            </a:r>
            <a:endParaRPr lang="en-US" sz="1200" dirty="0"/>
          </a:p>
        </p:txBody>
      </p:sp>
      <p:pic>
        <p:nvPicPr>
          <p:cNvPr id="19" name="Image 0" descr="/home/claude/chars/p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4164" y="4160520"/>
            <a:ext cx="1940116" cy="1664208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82296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MICMAC · IntelKIT</a:t>
            </a:r>
            <a:endParaRPr lang="en-US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10271455" y="6309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0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00" dirty="0">
                <a:solidFill>
                  <a:srgbClr val="7FA3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· EN RESUMEN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682600" y="1572768"/>
            <a:ext cx="1389888" cy="786384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 txBox="1"/>
          <p:nvPr/>
        </p:nvSpPr>
        <p:spPr>
          <a:xfrm>
            <a:off x="682600" y="1572768"/>
            <a:ext cx="138988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Problema</a:t>
            </a:r>
            <a:endParaRPr lang="en-US" sz="1050" dirty="0"/>
          </a:p>
        </p:txBody>
      </p:sp>
      <p:sp>
        <p:nvSpPr>
          <p:cNvPr id="5" name="Text 3"/>
          <p:cNvSpPr txBox="1"/>
          <p:nvPr/>
        </p:nvSpPr>
        <p:spPr>
          <a:xfrm>
            <a:off x="2072488" y="1572768"/>
            <a:ext cx="182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8F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2255368" y="1572768"/>
            <a:ext cx="1389888" cy="786384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 txBox="1"/>
          <p:nvPr/>
        </p:nvSpPr>
        <p:spPr>
          <a:xfrm>
            <a:off x="2255368" y="1572768"/>
            <a:ext cx="138988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Variables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3645256" y="1572768"/>
            <a:ext cx="182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8F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828136" y="1572768"/>
            <a:ext cx="1389888" cy="786384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 txBox="1"/>
          <p:nvPr/>
        </p:nvSpPr>
        <p:spPr>
          <a:xfrm>
            <a:off x="3828136" y="1572768"/>
            <a:ext cx="138988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Relaciones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5218024" y="1572768"/>
            <a:ext cx="182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8F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400904" y="1572768"/>
            <a:ext cx="1389888" cy="786384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 txBox="1"/>
          <p:nvPr/>
        </p:nvSpPr>
        <p:spPr>
          <a:xfrm>
            <a:off x="5400904" y="1572768"/>
            <a:ext cx="138988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Matriz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6790792" y="1572768"/>
            <a:ext cx="182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8F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973672" y="1572768"/>
            <a:ext cx="1389888" cy="786384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 txBox="1"/>
          <p:nvPr/>
        </p:nvSpPr>
        <p:spPr>
          <a:xfrm>
            <a:off x="6973672" y="1572768"/>
            <a:ext cx="138988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Análisis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8363560" y="1572768"/>
            <a:ext cx="182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8F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8546440" y="1572768"/>
            <a:ext cx="1389888" cy="786384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 txBox="1"/>
          <p:nvPr/>
        </p:nvSpPr>
        <p:spPr>
          <a:xfrm>
            <a:off x="8546440" y="1572768"/>
            <a:ext cx="138988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Resultados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9936328" y="1572768"/>
            <a:ext cx="182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8FA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10119208" y="1572768"/>
            <a:ext cx="1389888" cy="786384"/>
          </a:xfrm>
          <a:prstGeom prst="rect">
            <a:avLst/>
          </a:prstGeom>
          <a:solidFill>
            <a:srgbClr val="17527F"/>
          </a:solidFill>
          <a:ln w="9525">
            <a:solidFill>
              <a:srgbClr val="3D719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20"/>
          <p:cNvSpPr txBox="1"/>
          <p:nvPr/>
        </p:nvSpPr>
        <p:spPr>
          <a:xfrm>
            <a:off x="10119208" y="1572768"/>
            <a:ext cx="138988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Interpretación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3063240"/>
            <a:ext cx="7772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«MICMAC ayuda a ver un problema como un sistema de relaciones, no como una lista de factores aislados.»</a:t>
            </a:r>
            <a:endParaRPr lang="en-US" sz="2500" dirty="0"/>
          </a:p>
        </p:txBody>
      </p:sp>
      <p:pic>
        <p:nvPicPr>
          <p:cNvPr id="24" name="Image 0" descr="/home/claude/chars/p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4933" y="3913632"/>
            <a:ext cx="2549347" cy="2331720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822960" y="6291072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 err="1">
                <a:solidFill>
                  <a:srgbClr val="7FA3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IntelKIT</a:t>
            </a:r>
            <a:r>
              <a:rPr lang="en-US" sz="1050" dirty="0">
                <a:solidFill>
                  <a:srgbClr val="7FA3C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· Análisis estructural MICMAC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1082</Words>
  <Application>Microsoft Macintosh PowerPoint</Application>
  <PresentationFormat>Panorámica</PresentationFormat>
  <Paragraphs>190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Inter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MICMAC · IntelKIT</dc:title>
  <dc:subject>PptxGenJS Presentation</dc:subject>
  <dc:creator>IntelKIT</dc:creator>
  <cp:lastModifiedBy>Lucía de la Paz García Bello</cp:lastModifiedBy>
  <cp:revision>2</cp:revision>
  <dcterms:created xsi:type="dcterms:W3CDTF">2026-09-24T22:40:57Z</dcterms:created>
  <dcterms:modified xsi:type="dcterms:W3CDTF">2026-09-24T22:53:53Z</dcterms:modified>
</cp:coreProperties>
</file>